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7" r:id="rId3"/>
    <p:sldId id="262" r:id="rId4"/>
    <p:sldId id="260" r:id="rId5"/>
    <p:sldId id="258" r:id="rId6"/>
    <p:sldId id="264" r:id="rId7"/>
    <p:sldId id="263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FFBC95EB-BB43-4E60-878B-33C870D80DBE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C7BD7AD8-C73B-4B23-BBB6-585A8AF29F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9924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C95EB-BB43-4E60-878B-33C870D80DBE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7AD8-C73B-4B23-BBB6-585A8AF29F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311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C95EB-BB43-4E60-878B-33C870D80DBE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7AD8-C73B-4B23-BBB6-585A8AF29F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02266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C95EB-BB43-4E60-878B-33C870D80DBE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7AD8-C73B-4B23-BBB6-585A8AF29F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52780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C95EB-BB43-4E60-878B-33C870D80DBE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7AD8-C73B-4B23-BBB6-585A8AF29F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27353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C95EB-BB43-4E60-878B-33C870D80DBE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7AD8-C73B-4B23-BBB6-585A8AF29F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42127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C95EB-BB43-4E60-878B-33C870D80DBE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7AD8-C73B-4B23-BBB6-585A8AF29F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63158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FFBC95EB-BB43-4E60-878B-33C870D80DBE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7AD8-C73B-4B23-BBB6-585A8AF29F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16889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FFBC95EB-BB43-4E60-878B-33C870D80DBE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7AD8-C73B-4B23-BBB6-585A8AF29F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7517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C95EB-BB43-4E60-878B-33C870D80DBE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7AD8-C73B-4B23-BBB6-585A8AF29F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2920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C95EB-BB43-4E60-878B-33C870D80DBE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7AD8-C73B-4B23-BBB6-585A8AF29F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3510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C95EB-BB43-4E60-878B-33C870D80DBE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7AD8-C73B-4B23-BBB6-585A8AF29F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100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C95EB-BB43-4E60-878B-33C870D80DBE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7AD8-C73B-4B23-BBB6-585A8AF29F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6432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C95EB-BB43-4E60-878B-33C870D80DBE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7AD8-C73B-4B23-BBB6-585A8AF29F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7779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C95EB-BB43-4E60-878B-33C870D80DBE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7AD8-C73B-4B23-BBB6-585A8AF29F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9970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C95EB-BB43-4E60-878B-33C870D80DBE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7AD8-C73B-4B23-BBB6-585A8AF29F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1079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C95EB-BB43-4E60-878B-33C870D80DBE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7AD8-C73B-4B23-BBB6-585A8AF29F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6669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FFBC95EB-BB43-4E60-878B-33C870D80DBE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C7BD7AD8-C73B-4B23-BBB6-585A8AF29F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3066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henry@cosformation.fr" TargetMode="External"/><Relationship Id="rId2" Type="http://schemas.openxmlformats.org/officeDocument/2006/relationships/hyperlink" Target="mailto:mlootens@cosformation.fr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pa2k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0DB7D0-C81F-B3E7-FABF-5BD9E1139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2208" y="721741"/>
            <a:ext cx="10515600" cy="1325563"/>
          </a:xfrm>
        </p:spPr>
        <p:txBody>
          <a:bodyPr>
            <a:normAutofit/>
          </a:bodyPr>
          <a:lstStyle/>
          <a:p>
            <a:r>
              <a:rPr lang="fr-FR" sz="4800" dirty="0"/>
              <a:t>Jean HOUSSAYE, Philippe CARRE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F4066AF-00B7-4D5F-0A8D-2E917C1A0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644" y="3337560"/>
            <a:ext cx="11030712" cy="221380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fr-FR" sz="3600" dirty="0"/>
              <a:t>A l’issue de la formation, vous serez capable d’expliquer </a:t>
            </a:r>
            <a:r>
              <a:rPr lang="fr-FR" sz="3600" b="0" i="0" dirty="0">
                <a:solidFill>
                  <a:srgbClr val="000000"/>
                </a:solidFill>
                <a:effectLst/>
              </a:rPr>
              <a:t>les concepts attenants aux travaux de Jean HOUSSAYE et Philippe CARRE, à travers la production d'une présentation et d'un quiz.</a:t>
            </a:r>
            <a:endParaRPr lang="fr-FR" sz="3600" dirty="0"/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20304755-F308-66A8-D04E-AFEE70FB4EC0}"/>
              </a:ext>
            </a:extLst>
          </p:cNvPr>
          <p:cNvSpPr txBox="1">
            <a:spLocks/>
          </p:cNvSpPr>
          <p:nvPr/>
        </p:nvSpPr>
        <p:spPr>
          <a:xfrm>
            <a:off x="486156" y="2523267"/>
            <a:ext cx="11030712" cy="62226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4000" u="sng" dirty="0"/>
              <a:t>Objectif :</a:t>
            </a:r>
          </a:p>
        </p:txBody>
      </p:sp>
    </p:spTree>
    <p:extLst>
      <p:ext uri="{BB962C8B-B14F-4D97-AF65-F5344CB8AC3E}">
        <p14:creationId xmlns:p14="http://schemas.microsoft.com/office/powerpoint/2010/main" val="725781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0">
            <a:extLst>
              <a:ext uri="{FF2B5EF4-FFF2-40B4-BE49-F238E27FC236}">
                <a16:creationId xmlns:a16="http://schemas.microsoft.com/office/drawing/2014/main" id="{03B038E7-6436-C5EB-8796-4B6F43132859}"/>
              </a:ext>
            </a:extLst>
          </p:cNvPr>
          <p:cNvSpPr/>
          <p:nvPr/>
        </p:nvSpPr>
        <p:spPr>
          <a:xfrm>
            <a:off x="0" y="420624"/>
            <a:ext cx="12192000" cy="832196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ctr">
              <a:lnSpc>
                <a:spcPts val="5550"/>
              </a:lnSpc>
              <a:buNone/>
            </a:pPr>
            <a:r>
              <a:rPr lang="en-US" sz="4400" kern="0" spc="-134" dirty="0">
                <a:solidFill>
                  <a:schemeClr val="bg1"/>
                </a:solidFill>
                <a:latin typeface="Bitter Medium" pitchFamily="34" charset="0"/>
                <a:ea typeface="Bitter Medium" pitchFamily="34" charset="-122"/>
                <a:cs typeface="Bitter Medium" pitchFamily="34" charset="-120"/>
              </a:rPr>
              <a:t>Planning 1/2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5" name="Text 1">
            <a:extLst>
              <a:ext uri="{FF2B5EF4-FFF2-40B4-BE49-F238E27FC236}">
                <a16:creationId xmlns:a16="http://schemas.microsoft.com/office/drawing/2014/main" id="{49DA0515-06C2-CD6B-39E6-A094236DCE75}"/>
              </a:ext>
            </a:extLst>
          </p:cNvPr>
          <p:cNvSpPr/>
          <p:nvPr/>
        </p:nvSpPr>
        <p:spPr>
          <a:xfrm>
            <a:off x="391170" y="1472184"/>
            <a:ext cx="11550893" cy="503834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2850"/>
              </a:lnSpc>
              <a:buNone/>
            </a:pPr>
            <a:r>
              <a:rPr lang="en-US" sz="3200" b="1" kern="0" spc="-36" dirty="0">
                <a:solidFill>
                  <a:schemeClr val="bg1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	Du </a:t>
            </a:r>
            <a:r>
              <a:rPr lang="en-US" sz="3200" b="1" kern="0" spc="-36" dirty="0" err="1">
                <a:solidFill>
                  <a:schemeClr val="bg1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lundi</a:t>
            </a:r>
            <a:r>
              <a:rPr lang="en-US" sz="3200" b="1" kern="0" spc="-36" dirty="0">
                <a:solidFill>
                  <a:schemeClr val="bg1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 17 et </a:t>
            </a:r>
            <a:r>
              <a:rPr lang="en-US" sz="3200" b="1" kern="0" spc="-36" dirty="0" err="1">
                <a:solidFill>
                  <a:schemeClr val="bg1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mardi</a:t>
            </a:r>
            <a:r>
              <a:rPr lang="en-US" sz="3200" b="1" kern="0" spc="-36" dirty="0">
                <a:solidFill>
                  <a:schemeClr val="bg1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 18 mars : </a:t>
            </a:r>
          </a:p>
          <a:p>
            <a:pPr marL="0" indent="0">
              <a:lnSpc>
                <a:spcPts val="2850"/>
              </a:lnSpc>
              <a:buNone/>
            </a:pPr>
            <a:endParaRPr lang="en-US" sz="3200" b="1" kern="0" spc="-36" dirty="0">
              <a:solidFill>
                <a:srgbClr val="2B2E3C"/>
              </a:solidFill>
              <a:latin typeface="Open Sans" pitchFamily="34" charset="0"/>
              <a:ea typeface="Open Sans" pitchFamily="34" charset="-122"/>
              <a:cs typeface="Open Sans" pitchFamily="34" charset="-120"/>
            </a:endParaRPr>
          </a:p>
          <a:p>
            <a:pPr marL="0" indent="0">
              <a:lnSpc>
                <a:spcPts val="2850"/>
              </a:lnSpc>
              <a:buNone/>
            </a:pPr>
            <a:r>
              <a:rPr lang="en-US" sz="3200" kern="0" spc="-36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Travail </a:t>
            </a:r>
            <a:r>
              <a:rPr lang="en-US" sz="3200" kern="0" spc="-36" dirty="0" err="1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individuel</a:t>
            </a:r>
            <a:r>
              <a:rPr lang="en-US" sz="3200" kern="0" spc="-36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 : </a:t>
            </a:r>
          </a:p>
          <a:p>
            <a:pPr marL="0" indent="0">
              <a:lnSpc>
                <a:spcPts val="2850"/>
              </a:lnSpc>
              <a:buNone/>
            </a:pPr>
            <a:endParaRPr lang="en-US" sz="3200" kern="0" spc="-36" dirty="0">
              <a:solidFill>
                <a:srgbClr val="2B2E3C"/>
              </a:solidFill>
              <a:latin typeface="Open Sans" pitchFamily="34" charset="0"/>
              <a:ea typeface="Open Sans" pitchFamily="34" charset="-122"/>
              <a:cs typeface="Open Sans" pitchFamily="34" charset="-120"/>
            </a:endParaRPr>
          </a:p>
          <a:p>
            <a:pPr marL="0" indent="0">
              <a:lnSpc>
                <a:spcPts val="2850"/>
              </a:lnSpc>
              <a:buNone/>
            </a:pPr>
            <a:r>
              <a:rPr lang="en-US" sz="3200" kern="0" spc="-36" dirty="0" err="1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Investiguer</a:t>
            </a:r>
            <a:r>
              <a:rPr lang="en-US" sz="3200" kern="0" spc="-36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 sur le referent de </a:t>
            </a:r>
            <a:r>
              <a:rPr lang="en-US" sz="3200" kern="0" spc="-36" dirty="0" err="1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votre</a:t>
            </a:r>
            <a:r>
              <a:rPr lang="en-US" sz="3200" kern="0" spc="-36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 choix :</a:t>
            </a:r>
          </a:p>
          <a:p>
            <a:pPr marL="0" indent="0">
              <a:lnSpc>
                <a:spcPts val="2850"/>
              </a:lnSpc>
              <a:buNone/>
            </a:pPr>
            <a:endParaRPr lang="en-US" sz="3200" kern="0" spc="-36" dirty="0">
              <a:solidFill>
                <a:srgbClr val="2B2E3C"/>
              </a:solidFill>
              <a:latin typeface="Open Sans" pitchFamily="34" charset="0"/>
              <a:ea typeface="Open Sans" pitchFamily="34" charset="-122"/>
              <a:cs typeface="Open Sans" pitchFamily="34" charset="-120"/>
            </a:endParaRPr>
          </a:p>
          <a:p>
            <a:pPr marL="742950" lvl="1" indent="-285750">
              <a:lnSpc>
                <a:spcPts val="2850"/>
              </a:lnSpc>
              <a:buFont typeface="Arial" panose="020B0604020202020204" pitchFamily="34" charset="0"/>
              <a:buChar char="•"/>
            </a:pPr>
            <a:r>
              <a:rPr lang="en-US" sz="3200" kern="0" spc="-36" dirty="0" err="1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Effectuer</a:t>
            </a:r>
            <a:r>
              <a:rPr lang="en-US" sz="3200" kern="0" spc="-36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 des </a:t>
            </a:r>
            <a:r>
              <a:rPr lang="en-US" sz="3200" kern="0" spc="-36" dirty="0" err="1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recherches</a:t>
            </a:r>
            <a:r>
              <a:rPr lang="en-US" sz="3200" kern="0" spc="-36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.</a:t>
            </a:r>
          </a:p>
          <a:p>
            <a:pPr marL="742950" lvl="1" indent="-285750">
              <a:lnSpc>
                <a:spcPts val="2850"/>
              </a:lnSpc>
              <a:buFont typeface="Arial" panose="020B0604020202020204" pitchFamily="34" charset="0"/>
              <a:buChar char="•"/>
            </a:pPr>
            <a:r>
              <a:rPr lang="en-US" sz="3200" kern="0" spc="-36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Prendre </a:t>
            </a:r>
            <a:r>
              <a:rPr lang="en-US" sz="3200" kern="0" spc="-36" dirty="0" err="1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connaissances</a:t>
            </a:r>
            <a:r>
              <a:rPr lang="en-US" sz="3200" kern="0" spc="-36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 des documents mise à disposition.</a:t>
            </a:r>
          </a:p>
          <a:p>
            <a:pPr marL="742950" lvl="1" indent="-285750">
              <a:lnSpc>
                <a:spcPts val="2850"/>
              </a:lnSpc>
              <a:buFont typeface="Arial" panose="020B0604020202020204" pitchFamily="34" charset="0"/>
              <a:buChar char="•"/>
            </a:pPr>
            <a:r>
              <a:rPr lang="en-US" sz="3200" kern="0" spc="-36" dirty="0" err="1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Effectuer</a:t>
            </a:r>
            <a:r>
              <a:rPr lang="en-US" sz="3200" kern="0" spc="-36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 </a:t>
            </a:r>
            <a:r>
              <a:rPr lang="en-US" sz="3200" kern="0" spc="-36" dirty="0" err="1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une</a:t>
            </a:r>
            <a:r>
              <a:rPr lang="en-US" sz="3200" kern="0" spc="-36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 </a:t>
            </a:r>
            <a:r>
              <a:rPr lang="en-US" sz="3200" kern="0" spc="-36" dirty="0" err="1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synthèse</a:t>
            </a:r>
            <a:r>
              <a:rPr lang="en-US" sz="3200" kern="0" spc="-36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 des points </a:t>
            </a:r>
            <a:r>
              <a:rPr lang="en-US" sz="3200" kern="0" spc="-36" dirty="0" err="1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demandés</a:t>
            </a:r>
            <a:r>
              <a:rPr lang="en-US" sz="3200" kern="0" spc="-36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 et </a:t>
            </a:r>
            <a:r>
              <a:rPr lang="en-US" sz="3200" kern="0" spc="-36" dirty="0" err="1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importants</a:t>
            </a:r>
            <a:r>
              <a:rPr lang="en-US" sz="3200" kern="0" spc="-36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 </a:t>
            </a:r>
            <a:r>
              <a:rPr lang="en-US" sz="3200" kern="0" spc="-36" dirty="0" err="1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celon-vous</a:t>
            </a:r>
            <a:r>
              <a:rPr lang="en-US" sz="3200" kern="0" spc="-36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.</a:t>
            </a:r>
          </a:p>
          <a:p>
            <a:pPr lvl="1">
              <a:lnSpc>
                <a:spcPts val="2850"/>
              </a:lnSpc>
            </a:pPr>
            <a:endParaRPr lang="en-US" sz="3200" kern="0" spc="-36" dirty="0">
              <a:solidFill>
                <a:srgbClr val="2B2E3C"/>
              </a:solidFill>
              <a:latin typeface="Open Sans" pitchFamily="34" charset="0"/>
              <a:ea typeface="Open Sans" pitchFamily="34" charset="-122"/>
              <a:cs typeface="Open Sans" pitchFamily="34" charset="-120"/>
            </a:endParaRPr>
          </a:p>
          <a:p>
            <a:pPr>
              <a:lnSpc>
                <a:spcPts val="2850"/>
              </a:lnSpc>
            </a:pPr>
            <a:r>
              <a:rPr lang="en-US" sz="3200" kern="0" spc="-36" dirty="0" err="1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Liste</a:t>
            </a:r>
            <a:r>
              <a:rPr lang="en-US" sz="3200" kern="0" spc="-36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 des </a:t>
            </a:r>
            <a:r>
              <a:rPr lang="en-US" sz="3200" kern="0" spc="-36" dirty="0" err="1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référents</a:t>
            </a:r>
            <a:r>
              <a:rPr lang="en-US" sz="3200" kern="0" spc="-36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 </a:t>
            </a:r>
            <a:r>
              <a:rPr lang="en-US" sz="3200" kern="0" spc="-36" dirty="0" err="1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en</a:t>
            </a:r>
            <a:r>
              <a:rPr lang="en-US" sz="3200" kern="0" spc="-36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 </a:t>
            </a:r>
            <a:r>
              <a:rPr lang="en-US" sz="3200" kern="0" spc="-36" dirty="0" err="1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pédagogie</a:t>
            </a:r>
            <a:r>
              <a:rPr lang="en-US" sz="3200" kern="0" spc="-36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 : Jean HOUSSAYE, Philippe Carré.</a:t>
            </a:r>
          </a:p>
          <a:p>
            <a:pPr marL="0" indent="0">
              <a:lnSpc>
                <a:spcPts val="2850"/>
              </a:lnSpc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8555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F330FC-59C3-C608-E669-CC0259C7D1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1">
            <a:extLst>
              <a:ext uri="{FF2B5EF4-FFF2-40B4-BE49-F238E27FC236}">
                <a16:creationId xmlns:a16="http://schemas.microsoft.com/office/drawing/2014/main" id="{FD67ECF8-0502-82C2-8B63-616F9A725BD8}"/>
              </a:ext>
            </a:extLst>
          </p:cNvPr>
          <p:cNvSpPr/>
          <p:nvPr/>
        </p:nvSpPr>
        <p:spPr>
          <a:xfrm>
            <a:off x="274320" y="1472184"/>
            <a:ext cx="11494008" cy="605332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2850"/>
              </a:lnSpc>
              <a:buNone/>
            </a:pPr>
            <a:r>
              <a:rPr lang="en-US" sz="2400" b="1" kern="0" spc="-36" dirty="0">
                <a:solidFill>
                  <a:schemeClr val="bg1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	Mercredi 19 mars : </a:t>
            </a:r>
          </a:p>
          <a:p>
            <a:pPr marL="0" indent="0">
              <a:lnSpc>
                <a:spcPts val="2850"/>
              </a:lnSpc>
              <a:buNone/>
            </a:pPr>
            <a:endParaRPr lang="en-US" sz="2400" b="1" kern="0" spc="-36" dirty="0">
              <a:solidFill>
                <a:srgbClr val="2B2E3C"/>
              </a:solidFill>
              <a:latin typeface="Open Sans" pitchFamily="34" charset="0"/>
              <a:ea typeface="Open Sans" pitchFamily="34" charset="-122"/>
              <a:cs typeface="Open Sans" pitchFamily="34" charset="-120"/>
            </a:endParaRPr>
          </a:p>
          <a:p>
            <a:pPr marL="0" indent="0">
              <a:lnSpc>
                <a:spcPts val="2850"/>
              </a:lnSpc>
              <a:buNone/>
            </a:pPr>
            <a:r>
              <a:rPr lang="en-US" sz="2400" kern="0" spc="-36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Travail </a:t>
            </a:r>
            <a:r>
              <a:rPr lang="en-US" sz="2400" kern="0" spc="-36" dirty="0" err="1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en</a:t>
            </a:r>
            <a:r>
              <a:rPr lang="en-US" sz="2400" kern="0" spc="-36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 </a:t>
            </a:r>
            <a:r>
              <a:rPr lang="en-US" sz="2400" kern="0" spc="-36" dirty="0" err="1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groupe</a:t>
            </a:r>
            <a:r>
              <a:rPr lang="en-US" sz="2400" kern="0" spc="-36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 : </a:t>
            </a:r>
          </a:p>
          <a:p>
            <a:pPr marL="0" indent="0">
              <a:lnSpc>
                <a:spcPts val="2850"/>
              </a:lnSpc>
              <a:buNone/>
            </a:pPr>
            <a:endParaRPr lang="en-US" sz="2400" kern="0" spc="-36" dirty="0">
              <a:solidFill>
                <a:srgbClr val="2B2E3C"/>
              </a:solidFill>
              <a:latin typeface="Open Sans" pitchFamily="34" charset="0"/>
              <a:ea typeface="Open Sans" pitchFamily="34" charset="-122"/>
              <a:cs typeface="Open Sans" pitchFamily="34" charset="-120"/>
            </a:endParaRPr>
          </a:p>
          <a:p>
            <a:pPr marL="742950" lvl="1" indent="-285750">
              <a:lnSpc>
                <a:spcPts val="2850"/>
              </a:lnSpc>
              <a:buFont typeface="Arial" panose="020B0604020202020204" pitchFamily="34" charset="0"/>
              <a:buChar char="•"/>
            </a:pPr>
            <a:r>
              <a:rPr lang="en-US" sz="2400" kern="0" spc="-36" dirty="0" err="1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Effectuer</a:t>
            </a:r>
            <a:r>
              <a:rPr lang="en-US" sz="2400" kern="0" spc="-36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 </a:t>
            </a:r>
            <a:r>
              <a:rPr lang="en-US" sz="2400" kern="0" spc="-36" dirty="0" err="1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une</a:t>
            </a:r>
            <a:r>
              <a:rPr lang="en-US" sz="2400" kern="0" spc="-36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 presentation de 20 min, </a:t>
            </a:r>
            <a:r>
              <a:rPr lang="en-US" sz="2400" kern="0" spc="-36" dirty="0" err="1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portant</a:t>
            </a:r>
            <a:r>
              <a:rPr lang="en-US" sz="2400" kern="0" spc="-36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 sur :</a:t>
            </a:r>
          </a:p>
          <a:p>
            <a:pPr marL="1200150" lvl="2" indent="-285750">
              <a:lnSpc>
                <a:spcPts val="2850"/>
              </a:lnSpc>
              <a:buFont typeface="Arial" panose="020B0604020202020204" pitchFamily="34" charset="0"/>
              <a:buChar char="•"/>
            </a:pPr>
            <a:r>
              <a:rPr lang="en-US" sz="2400" kern="0" spc="-36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Une presentation de la </a:t>
            </a:r>
            <a:r>
              <a:rPr lang="en-US" sz="2400" kern="0" spc="-36" dirty="0" err="1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personne</a:t>
            </a:r>
            <a:endParaRPr lang="en-US" sz="2400" kern="0" spc="-36" dirty="0">
              <a:solidFill>
                <a:srgbClr val="2B2E3C"/>
              </a:solidFill>
              <a:latin typeface="Open Sans" pitchFamily="34" charset="0"/>
              <a:ea typeface="Open Sans" pitchFamily="34" charset="-122"/>
              <a:cs typeface="Open Sans" pitchFamily="34" charset="-120"/>
            </a:endParaRPr>
          </a:p>
          <a:p>
            <a:pPr marL="1200150" lvl="2" indent="-285750">
              <a:lnSpc>
                <a:spcPts val="2850"/>
              </a:lnSpc>
              <a:buFont typeface="Arial" panose="020B0604020202020204" pitchFamily="34" charset="0"/>
              <a:buChar char="•"/>
            </a:pPr>
            <a:r>
              <a:rPr lang="en-US" sz="2400" kern="0" spc="-36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Une explication des concepts </a:t>
            </a:r>
            <a:r>
              <a:rPr lang="en-US" sz="2400" kern="0" spc="-36" dirty="0" err="1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pédagogique</a:t>
            </a:r>
            <a:endParaRPr lang="en-US" sz="2400" kern="0" spc="-36" dirty="0">
              <a:solidFill>
                <a:srgbClr val="2B2E3C"/>
              </a:solidFill>
              <a:latin typeface="Open Sans" pitchFamily="34" charset="0"/>
              <a:ea typeface="Open Sans" pitchFamily="34" charset="-122"/>
              <a:cs typeface="Open Sans" pitchFamily="34" charset="-120"/>
            </a:endParaRPr>
          </a:p>
          <a:p>
            <a:pPr marL="1200150" lvl="2" indent="-285750">
              <a:lnSpc>
                <a:spcPts val="2850"/>
              </a:lnSpc>
              <a:buFont typeface="Arial" panose="020B0604020202020204" pitchFamily="34" charset="0"/>
              <a:buChar char="•"/>
            </a:pPr>
            <a:endParaRPr lang="en-US" sz="2400" kern="0" spc="-36" dirty="0">
              <a:solidFill>
                <a:srgbClr val="2B2E3C"/>
              </a:solidFill>
              <a:latin typeface="Open Sans" pitchFamily="34" charset="0"/>
              <a:ea typeface="Open Sans" pitchFamily="34" charset="-122"/>
              <a:cs typeface="Open Sans" pitchFamily="34" charset="-120"/>
            </a:endParaRPr>
          </a:p>
          <a:p>
            <a:pPr marL="742950" lvl="1" indent="-285750">
              <a:lnSpc>
                <a:spcPts val="2850"/>
              </a:lnSpc>
              <a:buFont typeface="Arial" panose="020B0604020202020204" pitchFamily="34" charset="0"/>
              <a:buChar char="•"/>
            </a:pPr>
            <a:r>
              <a:rPr lang="en-US" sz="2400" kern="0" spc="-36" dirty="0" err="1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Effectuer</a:t>
            </a:r>
            <a:r>
              <a:rPr lang="en-US" sz="2400" kern="0" spc="-36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 un quiz de 4 à 6 questions </a:t>
            </a:r>
            <a:r>
              <a:rPr lang="en-US" sz="2400" kern="0" spc="-36" dirty="0" err="1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autours</a:t>
            </a:r>
            <a:r>
              <a:rPr lang="en-US" sz="2400" kern="0" spc="-36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 des </a:t>
            </a:r>
            <a:r>
              <a:rPr lang="en-US" sz="2400" kern="0" spc="-36" dirty="0" err="1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éléments</a:t>
            </a:r>
            <a:r>
              <a:rPr lang="en-US" sz="2400" kern="0" spc="-36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 </a:t>
            </a:r>
            <a:r>
              <a:rPr lang="en-US" sz="2400" kern="0" spc="-36" dirty="0" err="1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importants</a:t>
            </a:r>
            <a:r>
              <a:rPr lang="en-US" sz="2400" kern="0" spc="-36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 à </a:t>
            </a:r>
            <a:r>
              <a:rPr lang="en-US" sz="2400" kern="0" spc="-36" dirty="0" err="1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retenir</a:t>
            </a:r>
            <a:r>
              <a:rPr lang="en-US" sz="2400" kern="0" spc="-36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.</a:t>
            </a:r>
          </a:p>
          <a:p>
            <a:pPr lvl="1">
              <a:lnSpc>
                <a:spcPts val="2850"/>
              </a:lnSpc>
            </a:pPr>
            <a:r>
              <a:rPr lang="en-US" sz="2400" kern="0" spc="-36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      </a:t>
            </a:r>
            <a:r>
              <a:rPr lang="en-US" sz="2400" kern="0" spc="-36" dirty="0" err="1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Intégrer</a:t>
            </a:r>
            <a:r>
              <a:rPr lang="en-US" sz="2400" kern="0" spc="-36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 les explications et les corrections au quiz.</a:t>
            </a:r>
          </a:p>
        </p:txBody>
      </p:sp>
      <p:sp>
        <p:nvSpPr>
          <p:cNvPr id="7" name="Text 1">
            <a:extLst>
              <a:ext uri="{FF2B5EF4-FFF2-40B4-BE49-F238E27FC236}">
                <a16:creationId xmlns:a16="http://schemas.microsoft.com/office/drawing/2014/main" id="{7A541AB1-0C70-E941-E1F3-C768A07381BE}"/>
              </a:ext>
            </a:extLst>
          </p:cNvPr>
          <p:cNvSpPr/>
          <p:nvPr/>
        </p:nvSpPr>
        <p:spPr>
          <a:xfrm>
            <a:off x="423672" y="3913632"/>
            <a:ext cx="11344656" cy="2816352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2850"/>
              </a:lnSpc>
              <a:buNone/>
            </a:pPr>
            <a:endParaRPr lang="en-US" sz="2800" dirty="0"/>
          </a:p>
        </p:txBody>
      </p:sp>
      <p:sp>
        <p:nvSpPr>
          <p:cNvPr id="4" name="Text 0">
            <a:extLst>
              <a:ext uri="{FF2B5EF4-FFF2-40B4-BE49-F238E27FC236}">
                <a16:creationId xmlns:a16="http://schemas.microsoft.com/office/drawing/2014/main" id="{650564AC-8403-AC19-DD6A-539DBEC08027}"/>
              </a:ext>
            </a:extLst>
          </p:cNvPr>
          <p:cNvSpPr/>
          <p:nvPr/>
        </p:nvSpPr>
        <p:spPr>
          <a:xfrm>
            <a:off x="1" y="566928"/>
            <a:ext cx="12191999" cy="832196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ctr">
              <a:lnSpc>
                <a:spcPts val="5550"/>
              </a:lnSpc>
              <a:buNone/>
            </a:pPr>
            <a:r>
              <a:rPr lang="en-US" sz="4400" kern="0" spc="-134" dirty="0">
                <a:solidFill>
                  <a:schemeClr val="bg1"/>
                </a:solidFill>
                <a:latin typeface="Bitter Medium" pitchFamily="34" charset="0"/>
                <a:ea typeface="Bitter Medium" pitchFamily="34" charset="-122"/>
                <a:cs typeface="Bitter Medium" pitchFamily="34" charset="-120"/>
              </a:rPr>
              <a:t>Planning 2/3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346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1">
            <a:extLst>
              <a:ext uri="{FF2B5EF4-FFF2-40B4-BE49-F238E27FC236}">
                <a16:creationId xmlns:a16="http://schemas.microsoft.com/office/drawing/2014/main" id="{4B78554B-E2D0-DB0E-EAC6-96039D3B43F9}"/>
              </a:ext>
            </a:extLst>
          </p:cNvPr>
          <p:cNvSpPr/>
          <p:nvPr/>
        </p:nvSpPr>
        <p:spPr>
          <a:xfrm>
            <a:off x="950976" y="1225296"/>
            <a:ext cx="11494008" cy="563270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2850"/>
              </a:lnSpc>
              <a:buNone/>
            </a:pPr>
            <a:endParaRPr lang="en-US" sz="2400" b="1" kern="0" spc="-36" dirty="0">
              <a:solidFill>
                <a:srgbClr val="2B2E3C"/>
              </a:solidFill>
              <a:latin typeface="Open Sans" pitchFamily="34" charset="0"/>
              <a:ea typeface="Open Sans" pitchFamily="34" charset="-122"/>
              <a:cs typeface="Open Sans" pitchFamily="34" charset="-120"/>
            </a:endParaRPr>
          </a:p>
          <a:p>
            <a:pPr marL="0" indent="0">
              <a:lnSpc>
                <a:spcPts val="2850"/>
              </a:lnSpc>
              <a:buNone/>
            </a:pPr>
            <a:r>
              <a:rPr lang="en-US" sz="2400" b="1" kern="0" spc="-36" dirty="0">
                <a:solidFill>
                  <a:schemeClr val="bg1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Jeudi 20 mars : </a:t>
            </a:r>
          </a:p>
          <a:p>
            <a:pPr marL="0" indent="0">
              <a:lnSpc>
                <a:spcPts val="2850"/>
              </a:lnSpc>
              <a:buNone/>
            </a:pPr>
            <a:endParaRPr lang="en-US" sz="2400" b="1" kern="0" spc="-36" dirty="0">
              <a:solidFill>
                <a:srgbClr val="2B2E3C"/>
              </a:solidFill>
              <a:latin typeface="Open Sans" pitchFamily="34" charset="0"/>
              <a:ea typeface="Open Sans" pitchFamily="34" charset="-122"/>
              <a:cs typeface="Open Sans" pitchFamily="34" charset="-120"/>
            </a:endParaRPr>
          </a:p>
          <a:p>
            <a:pPr marL="457200" indent="-457200">
              <a:lnSpc>
                <a:spcPts val="2850"/>
              </a:lnSpc>
              <a:buFont typeface="Arial" panose="020B0604020202020204" pitchFamily="34" charset="0"/>
              <a:buChar char="•"/>
            </a:pPr>
            <a:r>
              <a:rPr lang="en-US" sz="2400" kern="0" spc="-36" dirty="0" err="1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Présentation</a:t>
            </a:r>
            <a:r>
              <a:rPr lang="en-US" sz="2400" kern="0" spc="-36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 du travail aux </a:t>
            </a:r>
            <a:r>
              <a:rPr lang="en-US" sz="2400" kern="0" spc="-36" dirty="0" err="1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autres</a:t>
            </a:r>
            <a:r>
              <a:rPr lang="en-US" sz="2400" kern="0" spc="-36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 </a:t>
            </a:r>
            <a:r>
              <a:rPr lang="en-US" sz="2400" kern="0" spc="-36" dirty="0" err="1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groupes</a:t>
            </a:r>
            <a:endParaRPr lang="en-US" sz="2400" kern="0" spc="-36" dirty="0">
              <a:solidFill>
                <a:srgbClr val="2B2E3C"/>
              </a:solidFill>
              <a:latin typeface="Open Sans" pitchFamily="34" charset="0"/>
              <a:ea typeface="Open Sans" pitchFamily="34" charset="-122"/>
              <a:cs typeface="Open Sans" pitchFamily="34" charset="-120"/>
            </a:endParaRPr>
          </a:p>
          <a:p>
            <a:pPr marL="457200" indent="-457200">
              <a:lnSpc>
                <a:spcPts val="2850"/>
              </a:lnSpc>
              <a:buFont typeface="Arial" panose="020B0604020202020204" pitchFamily="34" charset="0"/>
              <a:buChar char="•"/>
            </a:pPr>
            <a:r>
              <a:rPr lang="en-US" sz="2400" kern="0" spc="-36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Evaluation avec les quiz </a:t>
            </a:r>
            <a:r>
              <a:rPr lang="en-US" sz="2400" kern="0" spc="-36" dirty="0" err="1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partagé</a:t>
            </a:r>
            <a:endParaRPr lang="en-US" sz="2400" kern="0" spc="-36" dirty="0">
              <a:solidFill>
                <a:srgbClr val="2B2E3C"/>
              </a:solidFill>
              <a:latin typeface="Open Sans" pitchFamily="34" charset="0"/>
              <a:ea typeface="Open Sans" pitchFamily="34" charset="-122"/>
              <a:cs typeface="Open Sans" pitchFamily="34" charset="-120"/>
            </a:endParaRPr>
          </a:p>
          <a:p>
            <a:pPr marL="457200" indent="-457200">
              <a:lnSpc>
                <a:spcPts val="2850"/>
              </a:lnSpc>
              <a:buFont typeface="Arial" panose="020B0604020202020204" pitchFamily="34" charset="0"/>
              <a:buChar char="•"/>
            </a:pPr>
            <a:r>
              <a:rPr lang="en-US" sz="2400" kern="0" spc="-36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Retour </a:t>
            </a:r>
            <a:r>
              <a:rPr lang="en-US" sz="2400" kern="0" spc="-36" dirty="0" err="1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constructif</a:t>
            </a:r>
            <a:endParaRPr lang="en-US" sz="2400" kern="0" spc="-36" dirty="0">
              <a:solidFill>
                <a:srgbClr val="2B2E3C"/>
              </a:solidFill>
              <a:latin typeface="Open Sans" pitchFamily="34" charset="0"/>
              <a:ea typeface="Open Sans" pitchFamily="34" charset="-122"/>
              <a:cs typeface="Open Sans" pitchFamily="34" charset="-120"/>
            </a:endParaRPr>
          </a:p>
          <a:p>
            <a:pPr>
              <a:lnSpc>
                <a:spcPts val="2850"/>
              </a:lnSpc>
            </a:pPr>
            <a:endParaRPr lang="en-US" sz="2400" kern="0" spc="-36" dirty="0">
              <a:solidFill>
                <a:srgbClr val="2B2E3C"/>
              </a:solidFill>
              <a:latin typeface="Open Sans" pitchFamily="34" charset="0"/>
              <a:ea typeface="Open Sans" pitchFamily="34" charset="-122"/>
              <a:cs typeface="Open Sans" pitchFamily="34" charset="-120"/>
            </a:endParaRPr>
          </a:p>
          <a:p>
            <a:pPr marL="0" indent="0">
              <a:lnSpc>
                <a:spcPts val="2850"/>
              </a:lnSpc>
              <a:buNone/>
            </a:pPr>
            <a:r>
              <a:rPr lang="en-US" sz="2400" b="1" kern="0" spc="-36" dirty="0" err="1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Vendredi</a:t>
            </a:r>
            <a:r>
              <a:rPr lang="en-US" sz="2400" b="1" kern="0" spc="-36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 21 mars : </a:t>
            </a:r>
          </a:p>
          <a:p>
            <a:pPr marL="457200" indent="-457200">
              <a:lnSpc>
                <a:spcPts val="2850"/>
              </a:lnSpc>
              <a:buFont typeface="Arial" panose="020B0604020202020204" pitchFamily="34" charset="0"/>
              <a:buChar char="•"/>
            </a:pPr>
            <a:endParaRPr lang="en-US" sz="2400" kern="0" spc="-36" dirty="0">
              <a:solidFill>
                <a:srgbClr val="2B2E3C"/>
              </a:solidFill>
              <a:latin typeface="Open Sans" pitchFamily="34" charset="0"/>
              <a:ea typeface="Open Sans" pitchFamily="34" charset="-122"/>
              <a:cs typeface="Open Sans" pitchFamily="34" charset="-120"/>
            </a:endParaRPr>
          </a:p>
          <a:p>
            <a:pPr marL="457200" indent="-457200">
              <a:lnSpc>
                <a:spcPts val="2850"/>
              </a:lnSpc>
              <a:buFont typeface="Arial" panose="020B0604020202020204" pitchFamily="34" charset="0"/>
              <a:buChar char="•"/>
            </a:pPr>
            <a:r>
              <a:rPr lang="en-US" sz="2400" kern="0" spc="-36" dirty="0" err="1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Questionnement</a:t>
            </a:r>
            <a:r>
              <a:rPr lang="en-US" sz="2400" kern="0" spc="-36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 et </a:t>
            </a:r>
            <a:r>
              <a:rPr lang="en-US" sz="2400" kern="0" spc="-36" dirty="0" err="1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reflexion</a:t>
            </a:r>
            <a:r>
              <a:rPr lang="en-US" sz="2400" kern="0" spc="-36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.</a:t>
            </a:r>
          </a:p>
          <a:p>
            <a:pPr marL="457200" indent="-457200">
              <a:lnSpc>
                <a:spcPts val="2850"/>
              </a:lnSpc>
              <a:buFont typeface="Arial" panose="020B0604020202020204" pitchFamily="34" charset="0"/>
              <a:buChar char="•"/>
            </a:pPr>
            <a:r>
              <a:rPr lang="en-US" sz="2400" kern="0" spc="-36" dirty="0" err="1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Synthèse</a:t>
            </a:r>
            <a:r>
              <a:rPr lang="en-US" sz="2400" kern="0" spc="-36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 et </a:t>
            </a:r>
            <a:r>
              <a:rPr lang="en-US" sz="2400" kern="0" spc="-36" dirty="0" err="1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ouverture</a:t>
            </a:r>
            <a:r>
              <a:rPr lang="en-US" sz="2400" kern="0" spc="-36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 </a:t>
            </a:r>
            <a:r>
              <a:rPr lang="en-US" sz="2400" kern="0" spc="-36" dirty="0" err="1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vers</a:t>
            </a:r>
            <a:r>
              <a:rPr lang="en-US" sz="2400" kern="0" spc="-36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 </a:t>
            </a:r>
            <a:r>
              <a:rPr lang="en-US" sz="2400" kern="0" spc="-36" dirty="0" err="1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prochaine</a:t>
            </a:r>
            <a:r>
              <a:rPr lang="en-US" sz="2400" kern="0" spc="-36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 UA</a:t>
            </a:r>
          </a:p>
          <a:p>
            <a:pPr marL="457200" indent="-457200">
              <a:lnSpc>
                <a:spcPts val="2850"/>
              </a:lnSpc>
              <a:buFont typeface="Arial" panose="020B0604020202020204" pitchFamily="34" charset="0"/>
              <a:buChar char="•"/>
            </a:pPr>
            <a:r>
              <a:rPr lang="en-US" sz="2400" kern="0" spc="-36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Questionnaires de </a:t>
            </a:r>
            <a:r>
              <a:rPr lang="en-US" sz="2400" kern="0" spc="-36" dirty="0" err="1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staisfaction</a:t>
            </a:r>
            <a:endParaRPr lang="en-US" sz="2400" kern="0" spc="-36" dirty="0">
              <a:solidFill>
                <a:srgbClr val="2B2E3C"/>
              </a:solidFill>
              <a:latin typeface="Open Sans" pitchFamily="34" charset="0"/>
              <a:ea typeface="Open Sans" pitchFamily="34" charset="-122"/>
              <a:cs typeface="Open Sans" pitchFamily="34" charset="-120"/>
            </a:endParaRPr>
          </a:p>
          <a:p>
            <a:pPr lvl="1">
              <a:lnSpc>
                <a:spcPts val="2850"/>
              </a:lnSpc>
            </a:pPr>
            <a:endParaRPr lang="en-US" sz="2400" kern="0" spc="-36" dirty="0">
              <a:solidFill>
                <a:srgbClr val="2B2E3C"/>
              </a:solidFill>
              <a:latin typeface="Open Sans" pitchFamily="34" charset="0"/>
              <a:ea typeface="Open Sans" pitchFamily="34" charset="-122"/>
              <a:cs typeface="Open Sans" pitchFamily="34" charset="-120"/>
            </a:endParaRPr>
          </a:p>
        </p:txBody>
      </p:sp>
      <p:sp>
        <p:nvSpPr>
          <p:cNvPr id="7" name="Text 1">
            <a:extLst>
              <a:ext uri="{FF2B5EF4-FFF2-40B4-BE49-F238E27FC236}">
                <a16:creationId xmlns:a16="http://schemas.microsoft.com/office/drawing/2014/main" id="{7495BD87-224A-F5EC-046B-5961F9881160}"/>
              </a:ext>
            </a:extLst>
          </p:cNvPr>
          <p:cNvSpPr/>
          <p:nvPr/>
        </p:nvSpPr>
        <p:spPr>
          <a:xfrm>
            <a:off x="423672" y="3886200"/>
            <a:ext cx="11344656" cy="2816352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2850"/>
              </a:lnSpc>
              <a:buNone/>
            </a:pPr>
            <a:endParaRPr lang="en-US" sz="2800" dirty="0"/>
          </a:p>
        </p:txBody>
      </p:sp>
      <p:sp>
        <p:nvSpPr>
          <p:cNvPr id="4" name="Text 0">
            <a:extLst>
              <a:ext uri="{FF2B5EF4-FFF2-40B4-BE49-F238E27FC236}">
                <a16:creationId xmlns:a16="http://schemas.microsoft.com/office/drawing/2014/main" id="{C64788E0-2C01-AA4E-32AB-E0F1203A4A3E}"/>
              </a:ext>
            </a:extLst>
          </p:cNvPr>
          <p:cNvSpPr/>
          <p:nvPr/>
        </p:nvSpPr>
        <p:spPr>
          <a:xfrm>
            <a:off x="-74676" y="603504"/>
            <a:ext cx="12191999" cy="832196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ctr">
              <a:lnSpc>
                <a:spcPts val="5550"/>
              </a:lnSpc>
              <a:buNone/>
            </a:pPr>
            <a:r>
              <a:rPr lang="en-US" sz="4400" kern="0" spc="-134" dirty="0">
                <a:solidFill>
                  <a:schemeClr val="bg1"/>
                </a:solidFill>
                <a:latin typeface="Bitter Medium" pitchFamily="34" charset="0"/>
                <a:ea typeface="Bitter Medium" pitchFamily="34" charset="-122"/>
                <a:cs typeface="Bitter Medium" pitchFamily="34" charset="-120"/>
              </a:rPr>
              <a:t>Planning 3/3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51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A172DB-1235-F1AC-4D51-DA935D86D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3" y="453036"/>
            <a:ext cx="12192000" cy="1202027"/>
          </a:xfrm>
        </p:spPr>
        <p:txBody>
          <a:bodyPr/>
          <a:lstStyle/>
          <a:p>
            <a:pPr algn="ctr"/>
            <a:r>
              <a:rPr lang="fr-FR" sz="4400" b="1" dirty="0"/>
              <a:t>Plan D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0CA752B-FEF9-74EA-E007-BBA0CDD6DC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8881" y="1463041"/>
            <a:ext cx="8257032" cy="5303519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220000"/>
              </a:lnSpc>
            </a:pPr>
            <a:r>
              <a:rPr lang="fr-FR" sz="3600" dirty="0">
                <a:solidFill>
                  <a:schemeClr val="bg1"/>
                </a:solidFill>
              </a:rPr>
              <a:t>Si </a:t>
            </a:r>
            <a:r>
              <a:rPr lang="fr-FR" sz="3600" dirty="0" err="1">
                <a:solidFill>
                  <a:schemeClr val="bg1"/>
                </a:solidFill>
              </a:rPr>
              <a:t>probleme</a:t>
            </a:r>
            <a:r>
              <a:rPr lang="fr-FR" sz="3600" dirty="0">
                <a:solidFill>
                  <a:schemeClr val="bg1"/>
                </a:solidFill>
              </a:rPr>
              <a:t> de Moodle :</a:t>
            </a:r>
          </a:p>
          <a:p>
            <a:pPr lvl="2"/>
            <a:r>
              <a:rPr lang="fr-FR" sz="3000" dirty="0"/>
              <a:t>Envoie des productions aux formateurs :</a:t>
            </a:r>
          </a:p>
          <a:p>
            <a:pPr lvl="2"/>
            <a:r>
              <a:rPr lang="fr-FR" sz="3000" dirty="0">
                <a:hlinkClick r:id="rId2"/>
              </a:rPr>
              <a:t>mlootens@cosformation.fr</a:t>
            </a:r>
            <a:endParaRPr lang="fr-FR" sz="3000" dirty="0"/>
          </a:p>
          <a:p>
            <a:pPr lvl="2"/>
            <a:r>
              <a:rPr lang="fr-FR" sz="3000" dirty="0">
                <a:hlinkClick r:id="rId3"/>
              </a:rPr>
              <a:t>mhenry@cosformation.fr</a:t>
            </a:r>
            <a:endParaRPr lang="fr-FR" sz="3000" dirty="0"/>
          </a:p>
          <a:p>
            <a:r>
              <a:rPr lang="fr-FR" sz="3600" dirty="0"/>
              <a:t>Si problème de Teams :</a:t>
            </a:r>
          </a:p>
          <a:p>
            <a:pPr lvl="2"/>
            <a:r>
              <a:rPr lang="fr-FR" sz="3000" dirty="0"/>
              <a:t>WhatsApp</a:t>
            </a:r>
          </a:p>
          <a:p>
            <a:pPr lvl="2"/>
            <a:r>
              <a:rPr lang="fr-FR" sz="3000" dirty="0"/>
              <a:t>Téléphone, option conférence pour le travail en groupe</a:t>
            </a:r>
          </a:p>
          <a:p>
            <a:pPr lvl="2"/>
            <a:r>
              <a:rPr lang="fr-FR" sz="3000" dirty="0"/>
              <a:t>Maurice : 0606060606; Mikael : 0707070707</a:t>
            </a:r>
          </a:p>
          <a:p>
            <a:r>
              <a:rPr lang="fr-FR" sz="3700" dirty="0"/>
              <a:t>Si problème internet :</a:t>
            </a:r>
          </a:p>
          <a:p>
            <a:pPr lvl="2"/>
            <a:r>
              <a:rPr lang="fr-FR" sz="3000" dirty="0"/>
              <a:t>Archive « FOAD-Ref.zip » téléchargé après procédure reçu par mail</a:t>
            </a:r>
          </a:p>
          <a:p>
            <a:pPr lvl="2"/>
            <a:r>
              <a:rPr lang="fr-FR" sz="3000" dirty="0"/>
              <a:t>Mot de passe de l’archive :  «C’est Carré!»</a:t>
            </a:r>
          </a:p>
          <a:p>
            <a:pPr lvl="1"/>
            <a:endParaRPr lang="fr-FR" sz="3200" dirty="0"/>
          </a:p>
          <a:p>
            <a:pPr lvl="1"/>
            <a:endParaRPr lang="fr-FR" sz="3200" dirty="0"/>
          </a:p>
          <a:p>
            <a:pPr marL="0" indent="0">
              <a:buNone/>
            </a:pPr>
            <a:endParaRPr lang="fr-FR" sz="3600" dirty="0"/>
          </a:p>
          <a:p>
            <a:pPr lvl="1"/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262049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E62BB4-42EC-AEB8-AC5B-D30621A8E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Rappel des outils 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0E5C97-C0A9-EDE9-85C8-9374B28C3C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3600" dirty="0"/>
              <a:t>Communication avec Teams</a:t>
            </a:r>
          </a:p>
          <a:p>
            <a:r>
              <a:rPr lang="fr-FR" sz="3600" dirty="0"/>
              <a:t>Dépôt sur </a:t>
            </a:r>
            <a:r>
              <a:rPr lang="fr-FR" sz="3600" dirty="0">
                <a:hlinkClick r:id="rId2"/>
              </a:rPr>
              <a:t>Moodle</a:t>
            </a:r>
            <a:r>
              <a:rPr lang="fr-FR" sz="3600" dirty="0"/>
              <a:t> FPA2K</a:t>
            </a:r>
          </a:p>
          <a:p>
            <a:r>
              <a:rPr lang="fr-FR" sz="3600" dirty="0"/>
              <a:t>Office365</a:t>
            </a:r>
          </a:p>
          <a:p>
            <a:r>
              <a:rPr lang="fr-FR" sz="3600" dirty="0"/>
              <a:t>Internet, IA</a:t>
            </a:r>
          </a:p>
          <a:p>
            <a:r>
              <a:rPr lang="fr-FR" sz="3600" dirty="0" err="1"/>
              <a:t>Téléphoneet</a:t>
            </a:r>
            <a:r>
              <a:rPr lang="fr-FR" sz="3600" dirty="0"/>
              <a:t> mail si </a:t>
            </a:r>
            <a:r>
              <a:rPr lang="fr-FR" sz="3600" dirty="0" err="1"/>
              <a:t>PlanD</a:t>
            </a:r>
            <a:endParaRPr lang="fr-FR" sz="3600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65595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5823F4-7B9C-04D4-F19C-B9DA5EC548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1">
            <a:extLst>
              <a:ext uri="{FF2B5EF4-FFF2-40B4-BE49-F238E27FC236}">
                <a16:creationId xmlns:a16="http://schemas.microsoft.com/office/drawing/2014/main" id="{C2F1EC97-17E9-71DA-C05B-563A1E4347C4}"/>
              </a:ext>
            </a:extLst>
          </p:cNvPr>
          <p:cNvSpPr txBox="1">
            <a:spLocks/>
          </p:cNvSpPr>
          <p:nvPr/>
        </p:nvSpPr>
        <p:spPr bwMode="gray">
          <a:xfrm>
            <a:off x="511629" y="448058"/>
            <a:ext cx="11204448" cy="629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dirty="0"/>
              <a:t>Consignes</a:t>
            </a: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8C353586-A56B-D61E-C459-293D0E319A72}"/>
              </a:ext>
            </a:extLst>
          </p:cNvPr>
          <p:cNvSpPr txBox="1">
            <a:spLocks/>
          </p:cNvSpPr>
          <p:nvPr/>
        </p:nvSpPr>
        <p:spPr>
          <a:xfrm>
            <a:off x="591312" y="2258568"/>
            <a:ext cx="5233416" cy="421538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100" b="1" dirty="0"/>
              <a:t>Jean Houssaye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374151"/>
                </a:solidFill>
                <a:latin typeface="ui-sans-serif"/>
              </a:rPr>
              <a:t>Les 3 pôles principaux du triangle de Jean HOUSSAYE et leur interaction entre eux. 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374151"/>
                </a:solidFill>
                <a:latin typeface="ui-sans-serif"/>
              </a:rPr>
              <a:t>Les méthodes à utiliser avec le triangle de Jean HOUSSAYE 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374151"/>
                </a:solidFill>
                <a:latin typeface="ui-sans-serif"/>
              </a:rPr>
              <a:t>Les démarches et les processus d’apprentissage du triangle de Jean HOUSSAYE 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374151"/>
                </a:solidFill>
                <a:latin typeface="ui-sans-serif"/>
              </a:rPr>
              <a:t>Option libre : autre concept qui vous semble important.</a:t>
            </a: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5C23E3AE-7C90-8BF9-7772-1EDF80B1440A}"/>
              </a:ext>
            </a:extLst>
          </p:cNvPr>
          <p:cNvSpPr txBox="1">
            <a:spLocks/>
          </p:cNvSpPr>
          <p:nvPr/>
        </p:nvSpPr>
        <p:spPr>
          <a:xfrm>
            <a:off x="6193536" y="2337606"/>
            <a:ext cx="5233416" cy="4072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100" b="1" dirty="0"/>
              <a:t>Philippe CARRE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374151"/>
                </a:solidFill>
                <a:latin typeface="ui-sans-serif"/>
              </a:rPr>
              <a:t>L’Autoformation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374151"/>
                </a:solidFill>
                <a:latin typeface="ui-sans-serif"/>
              </a:rPr>
              <a:t>L’importance qu’un projet d’apprentissage soit être lié à un projet concret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374151"/>
                </a:solidFill>
                <a:latin typeface="ui-sans-serif"/>
              </a:rPr>
              <a:t>transférer les compétences acquises en formation vers des situations professionnelles réelles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374151"/>
                </a:solidFill>
                <a:effectLst/>
                <a:latin typeface="ui-sans-serif"/>
              </a:rPr>
              <a:t>Rôle du formateur</a:t>
            </a:r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CFB18F2-3AB8-BC00-0407-F2BDAE00571A}"/>
              </a:ext>
            </a:extLst>
          </p:cNvPr>
          <p:cNvSpPr txBox="1"/>
          <p:nvPr/>
        </p:nvSpPr>
        <p:spPr>
          <a:xfrm>
            <a:off x="591312" y="971352"/>
            <a:ext cx="1120444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  <a:latin typeface="Aptos" panose="020B0004020202020204" pitchFamily="34" charset="0"/>
              </a:rPr>
              <a:t>Créer une présentation de 20 minutes maximum sur l’un des deux référents suivants et les concepts lui attenant.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  <a:latin typeface="Aptos" panose="020B0004020202020204" pitchFamily="34" charset="0"/>
              </a:rPr>
              <a:t>Créer un quiz de 4 à 6 questions maximum sur les éléments importants de la formation.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907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91000"/>
                <a:satMod val="164000"/>
                <a:lumMod val="74000"/>
              </a:schemeClr>
              <a:schemeClr val="bg2">
                <a:hueMod val="124000"/>
                <a:satMod val="140000"/>
                <a:lumMod val="14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93E10248-AF0E-477D-B4D2-47C02CE4E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33010C2-2DA5-460F-A40C-5317F567A0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17CB0634-F963-4EC9-A6F6-8EA46BD1F1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73C0A186-7444-4460-9C37-532E7671E9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F72ECA3-2A46-4A5A-8330-12F7E22105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 useBgFill="1">
          <p:nvSpPr>
            <p:cNvPr id="14" name="Rectangle 13">
              <a:extLst>
                <a:ext uri="{FF2B5EF4-FFF2-40B4-BE49-F238E27FC236}">
                  <a16:creationId xmlns:a16="http://schemas.microsoft.com/office/drawing/2014/main" id="{2A4A5C4D-76C1-47EA-A0B6-CF294A5F4A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29BC618C-AD3C-444D-B8CB-6FB6920D48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F39954B8-6B5C-AA88-8DDA-ADF4EAF69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371" y="1449324"/>
            <a:ext cx="8850086" cy="418947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5400" dirty="0">
                <a:solidFill>
                  <a:schemeClr val="tx1"/>
                </a:solidFill>
              </a:rPr>
              <a:t>Constitution des </a:t>
            </a:r>
            <a:r>
              <a:rPr lang="en-US" sz="5400" dirty="0" err="1">
                <a:solidFill>
                  <a:schemeClr val="tx1"/>
                </a:solidFill>
              </a:rPr>
              <a:t>groupes</a:t>
            </a:r>
            <a:r>
              <a:rPr lang="en-US" sz="5400" dirty="0">
                <a:solidFill>
                  <a:schemeClr val="tx1"/>
                </a:solidFill>
              </a:rPr>
              <a:t> </a:t>
            </a:r>
            <a:br>
              <a:rPr lang="en-US" sz="5400" dirty="0">
                <a:solidFill>
                  <a:schemeClr val="tx1"/>
                </a:solidFill>
              </a:rPr>
            </a:br>
            <a:br>
              <a:rPr lang="en-US" sz="5400" dirty="0">
                <a:solidFill>
                  <a:schemeClr val="tx1"/>
                </a:solidFill>
              </a:rPr>
            </a:br>
            <a:r>
              <a:rPr lang="en-US" sz="5400" dirty="0">
                <a:solidFill>
                  <a:schemeClr val="tx1"/>
                </a:solidFill>
              </a:rPr>
              <a:t>Choix du </a:t>
            </a:r>
            <a:r>
              <a:rPr lang="en-US" sz="5400" dirty="0" err="1">
                <a:solidFill>
                  <a:schemeClr val="tx1"/>
                </a:solidFill>
              </a:rPr>
              <a:t>référent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29C0D00-401D-42B7-94D8-008C7DAA8E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06704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le d’ions">
  <a:themeElements>
    <a:clrScheme name="Salle d’ions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Salle d’ions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lle d’ions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348</TotalTime>
  <Words>400</Words>
  <Application>Microsoft Office PowerPoint</Application>
  <PresentationFormat>Grand écran</PresentationFormat>
  <Paragraphs>73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6" baseType="lpstr">
      <vt:lpstr>Aptos</vt:lpstr>
      <vt:lpstr>Arial</vt:lpstr>
      <vt:lpstr>Bitter Medium</vt:lpstr>
      <vt:lpstr>Century Gothic</vt:lpstr>
      <vt:lpstr>Open Sans</vt:lpstr>
      <vt:lpstr>ui-sans-serif</vt:lpstr>
      <vt:lpstr>Wingdings 3</vt:lpstr>
      <vt:lpstr>Salle d’ions</vt:lpstr>
      <vt:lpstr>Jean HOUSSAYE, Philippe CARRE</vt:lpstr>
      <vt:lpstr>Présentation PowerPoint</vt:lpstr>
      <vt:lpstr>Présentation PowerPoint</vt:lpstr>
      <vt:lpstr>Présentation PowerPoint</vt:lpstr>
      <vt:lpstr>Plan D</vt:lpstr>
      <vt:lpstr>Rappel des outils :</vt:lpstr>
      <vt:lpstr>Présentation PowerPoint</vt:lpstr>
      <vt:lpstr>Constitution des groupes   Choix du référent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Mikael HENRY</dc:creator>
  <cp:lastModifiedBy>Mikael HENRY</cp:lastModifiedBy>
  <cp:revision>6</cp:revision>
  <dcterms:created xsi:type="dcterms:W3CDTF">2025-03-10T10:51:49Z</dcterms:created>
  <dcterms:modified xsi:type="dcterms:W3CDTF">2025-03-10T18:10:51Z</dcterms:modified>
</cp:coreProperties>
</file>